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332" r:id="rId4"/>
    <p:sldId id="333" r:id="rId5"/>
    <p:sldId id="334" r:id="rId6"/>
    <p:sldId id="335" r:id="rId7"/>
    <p:sldId id="336" r:id="rId8"/>
    <p:sldId id="337" r:id="rId9"/>
    <p:sldId id="338" r:id="rId10"/>
    <p:sldId id="339" r:id="rId11"/>
    <p:sldId id="340" r:id="rId12"/>
    <p:sldId id="341"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Lichti" initials="CL" lastIdx="1" clrIdx="0">
    <p:extLst>
      <p:ext uri="{19B8F6BF-5375-455C-9EA6-DF929625EA0E}">
        <p15:presenceInfo xmlns:p15="http://schemas.microsoft.com/office/powerpoint/2012/main" userId="Christopher Licht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17"/>
    <p:restoredTop sz="94662"/>
  </p:normalViewPr>
  <p:slideViewPr>
    <p:cSldViewPr snapToGrid="0" snapToObjects="1">
      <p:cViewPr varScale="1">
        <p:scale>
          <a:sx n="141" d="100"/>
          <a:sy n="141" d="100"/>
        </p:scale>
        <p:origin x="2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2.png>
</file>

<file path=ppt/media/image3.png>
</file>

<file path=ppt/media/image4.pn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8/23/19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8/23/19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8/23/19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8/23/19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8/23/19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8/23/19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8/23/19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8/23/19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8/23/19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8/23/19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8/23/19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8/23/19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FCF84-4DB9-BF46-8D93-015ADC5EF5A9}"/>
              </a:ext>
            </a:extLst>
          </p:cNvPr>
          <p:cNvSpPr>
            <a:spLocks noGrp="1"/>
          </p:cNvSpPr>
          <p:nvPr>
            <p:ph type="ctrTitle"/>
          </p:nvPr>
        </p:nvSpPr>
        <p:spPr/>
        <p:txBody>
          <a:bodyPr/>
          <a:lstStyle/>
          <a:p>
            <a:r>
              <a:rPr lang="en-US" dirty="0"/>
              <a:t>DDS For Live Session </a:t>
            </a:r>
          </a:p>
        </p:txBody>
      </p:sp>
      <p:sp>
        <p:nvSpPr>
          <p:cNvPr id="3" name="Subtitle 2">
            <a:extLst>
              <a:ext uri="{FF2B5EF4-FFF2-40B4-BE49-F238E27FC236}">
                <a16:creationId xmlns:a16="http://schemas.microsoft.com/office/drawing/2014/main" id="{BDC225C5-471E-4B41-B53A-D95A4DD10F65}"/>
              </a:ext>
            </a:extLst>
          </p:cNvPr>
          <p:cNvSpPr>
            <a:spLocks noGrp="1"/>
          </p:cNvSpPr>
          <p:nvPr>
            <p:ph type="subTitle" idx="1"/>
          </p:nvPr>
        </p:nvSpPr>
        <p:spPr/>
        <p:txBody>
          <a:bodyPr/>
          <a:lstStyle/>
          <a:p>
            <a:r>
              <a:rPr lang="en-US" dirty="0"/>
              <a:t>UNIT 1</a:t>
            </a:r>
          </a:p>
        </p:txBody>
      </p:sp>
    </p:spTree>
    <p:extLst>
      <p:ext uri="{BB962C8B-B14F-4D97-AF65-F5344CB8AC3E}">
        <p14:creationId xmlns:p14="http://schemas.microsoft.com/office/powerpoint/2010/main" val="2965570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B4C7F7-6978-A040-A1B9-2865FFAC036F}"/>
              </a:ext>
            </a:extLst>
          </p:cNvPr>
          <p:cNvSpPr/>
          <p:nvPr/>
        </p:nvSpPr>
        <p:spPr>
          <a:xfrm>
            <a:off x="964096" y="691274"/>
            <a:ext cx="7215809" cy="646331"/>
          </a:xfrm>
          <a:prstGeom prst="rect">
            <a:avLst/>
          </a:prstGeom>
          <a:solidFill>
            <a:schemeClr val="bg2"/>
          </a:solidFill>
        </p:spPr>
        <p:txBody>
          <a:bodyPr wrap="square">
            <a:spAutoFit/>
          </a:bodyPr>
          <a:lstStyle/>
          <a:p>
            <a:pPr lvl="1"/>
            <a:r>
              <a:rPr lang="en-US" b="1" dirty="0">
                <a:solidFill>
                  <a:schemeClr val="accent2"/>
                </a:solidFill>
              </a:rPr>
              <a:t>6. </a:t>
            </a:r>
            <a:r>
              <a:rPr lang="en-US" dirty="0"/>
              <a:t>What is the mean and standard deviation of these 10,000 sample means?  </a:t>
            </a:r>
          </a:p>
        </p:txBody>
      </p:sp>
      <p:sp>
        <p:nvSpPr>
          <p:cNvPr id="3" name="Rectangle 2">
            <a:extLst>
              <a:ext uri="{FF2B5EF4-FFF2-40B4-BE49-F238E27FC236}">
                <a16:creationId xmlns:a16="http://schemas.microsoft.com/office/drawing/2014/main" id="{585F712F-DDA2-BD4F-B3DD-4F5AAD3A9CE8}"/>
              </a:ext>
            </a:extLst>
          </p:cNvPr>
          <p:cNvSpPr/>
          <p:nvPr/>
        </p:nvSpPr>
        <p:spPr>
          <a:xfrm>
            <a:off x="964096" y="2001442"/>
            <a:ext cx="7215809" cy="1200329"/>
          </a:xfrm>
          <a:prstGeom prst="rect">
            <a:avLst/>
          </a:prstGeom>
          <a:solidFill>
            <a:schemeClr val="accent6">
              <a:lumMod val="20000"/>
              <a:lumOff val="80000"/>
            </a:schemeClr>
          </a:solidFill>
        </p:spPr>
        <p:txBody>
          <a:bodyPr wrap="square">
            <a:spAutoFit/>
          </a:bodyPr>
          <a:lstStyle/>
          <a:p>
            <a:r>
              <a:rPr lang="en-US" dirty="0"/>
              <a:t>## summary statistics of the distribution of the simulated sample means. </a:t>
            </a:r>
          </a:p>
          <a:p>
            <a:r>
              <a:rPr lang="en-US" dirty="0"/>
              <a:t>summary(xbar_holder1) #number summary and the mean</a:t>
            </a:r>
          </a:p>
          <a:p>
            <a:r>
              <a:rPr lang="en-US" dirty="0" err="1"/>
              <a:t>sd</a:t>
            </a:r>
            <a:r>
              <a:rPr lang="en-US" dirty="0"/>
              <a:t>(xbar_holder1) # standard deviation of distribution 1</a:t>
            </a:r>
          </a:p>
          <a:p>
            <a:endParaRPr lang="en-US" dirty="0"/>
          </a:p>
        </p:txBody>
      </p:sp>
      <p:sp>
        <p:nvSpPr>
          <p:cNvPr id="4" name="Rectangle 3">
            <a:extLst>
              <a:ext uri="{FF2B5EF4-FFF2-40B4-BE49-F238E27FC236}">
                <a16:creationId xmlns:a16="http://schemas.microsoft.com/office/drawing/2014/main" id="{8AC244D6-0834-4749-9FF8-01CF7D9B9F35}"/>
              </a:ext>
            </a:extLst>
          </p:cNvPr>
          <p:cNvSpPr/>
          <p:nvPr/>
        </p:nvSpPr>
        <p:spPr>
          <a:xfrm>
            <a:off x="964096" y="3644921"/>
            <a:ext cx="7215810" cy="1477328"/>
          </a:xfrm>
          <a:prstGeom prst="rect">
            <a:avLst/>
          </a:prstGeom>
          <a:solidFill>
            <a:schemeClr val="accent6">
              <a:lumMod val="20000"/>
              <a:lumOff val="80000"/>
            </a:schemeClr>
          </a:solidFill>
        </p:spPr>
        <p:txBody>
          <a:bodyPr wrap="square">
            <a:spAutoFit/>
          </a:bodyPr>
          <a:lstStyle/>
          <a:p>
            <a:r>
              <a:rPr lang="en-US" dirty="0"/>
              <a:t>&gt; summary(xbar_holder1) #number summary and the mean</a:t>
            </a:r>
          </a:p>
          <a:p>
            <a:r>
              <a:rPr lang="en-US" dirty="0"/>
              <a:t>      Min.    1st Qu.     Median       Mean    3rd Qu.       Max. </a:t>
            </a:r>
          </a:p>
          <a:p>
            <a:r>
              <a:rPr lang="en-US" dirty="0"/>
              <a:t>-0.5683650 -0.0951445 -0.0006545  0.0002089  0.0972071  0.4993460 </a:t>
            </a:r>
          </a:p>
          <a:p>
            <a:r>
              <a:rPr lang="en-US" dirty="0"/>
              <a:t>&gt; </a:t>
            </a:r>
            <a:r>
              <a:rPr lang="en-US" dirty="0" err="1"/>
              <a:t>sd</a:t>
            </a:r>
            <a:r>
              <a:rPr lang="en-US" dirty="0"/>
              <a:t>(xbar_holder1) # standard deviation of distribution 1</a:t>
            </a:r>
          </a:p>
          <a:p>
            <a:r>
              <a:rPr lang="en-US" dirty="0"/>
              <a:t>[1] 0.1415338</a:t>
            </a:r>
          </a:p>
        </p:txBody>
      </p:sp>
    </p:spTree>
    <p:extLst>
      <p:ext uri="{BB962C8B-B14F-4D97-AF65-F5344CB8AC3E}">
        <p14:creationId xmlns:p14="http://schemas.microsoft.com/office/powerpoint/2010/main" val="2652518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8FF4C8-06B9-4F4D-8ABB-EB7C43AEF31B}"/>
              </a:ext>
            </a:extLst>
          </p:cNvPr>
          <p:cNvSpPr/>
          <p:nvPr/>
        </p:nvSpPr>
        <p:spPr>
          <a:xfrm>
            <a:off x="298174" y="634233"/>
            <a:ext cx="8547652" cy="1200329"/>
          </a:xfrm>
          <a:prstGeom prst="rect">
            <a:avLst/>
          </a:prstGeom>
          <a:solidFill>
            <a:schemeClr val="bg2"/>
          </a:solidFill>
        </p:spPr>
        <p:txBody>
          <a:bodyPr wrap="square">
            <a:spAutoFit/>
          </a:bodyPr>
          <a:lstStyle/>
          <a:p>
            <a:r>
              <a:rPr lang="en-US" b="1" dirty="0">
                <a:solidFill>
                  <a:schemeClr val="accent2"/>
                </a:solidFill>
              </a:rPr>
              <a:t>        3. </a:t>
            </a:r>
            <a:r>
              <a:rPr lang="en-US" b="1" dirty="0"/>
              <a:t>T-Test</a:t>
            </a:r>
          </a:p>
          <a:p>
            <a:pPr lvl="1"/>
            <a:r>
              <a:rPr lang="en-US" dirty="0"/>
              <a:t>Research in R how to conduct a T-test (</a:t>
            </a:r>
            <a:r>
              <a:rPr lang="en-US" dirty="0" err="1"/>
              <a:t>t.test</a:t>
            </a:r>
            <a:r>
              <a:rPr lang="en-US" dirty="0"/>
              <a:t>) and conduct a six step hypothesis test to answer the question on the next slide.  If you would like to brush up on hypothesis tests, please see the </a:t>
            </a:r>
            <a:r>
              <a:rPr lang="en-US" i="1" dirty="0"/>
              <a:t>Bridge Course for Statistics</a:t>
            </a:r>
            <a:r>
              <a:rPr lang="en-US" dirty="0"/>
              <a:t>. </a:t>
            </a:r>
          </a:p>
        </p:txBody>
      </p:sp>
      <p:sp>
        <p:nvSpPr>
          <p:cNvPr id="3" name="Rectangle 2">
            <a:extLst>
              <a:ext uri="{FF2B5EF4-FFF2-40B4-BE49-F238E27FC236}">
                <a16:creationId xmlns:a16="http://schemas.microsoft.com/office/drawing/2014/main" id="{FC48E0DD-3546-1049-A4DE-2B33B06D31E3}"/>
              </a:ext>
            </a:extLst>
          </p:cNvPr>
          <p:cNvSpPr/>
          <p:nvPr/>
        </p:nvSpPr>
        <p:spPr>
          <a:xfrm>
            <a:off x="578578" y="1909236"/>
            <a:ext cx="7986844" cy="1311128"/>
          </a:xfrm>
          <a:prstGeom prst="rect">
            <a:avLst/>
          </a:prstGeom>
          <a:solidFill>
            <a:schemeClr val="bg2"/>
          </a:solidFill>
        </p:spPr>
        <p:txBody>
          <a:bodyPr wrap="square">
            <a:spAutoFit/>
          </a:bodyPr>
          <a:lstStyle/>
          <a:p>
            <a:pPr>
              <a:lnSpc>
                <a:spcPct val="90000"/>
              </a:lnSpc>
            </a:pPr>
            <a:r>
              <a:rPr lang="en-US" altLang="en-US" sz="1600" dirty="0"/>
              <a:t>The following are ages of 7 randomly chosen patrons seen leaving the Beach Comber in South Mission Beach at 7pm!  We assume that the data come from a normal distribution and would like to test the claim that the mean age of the distribution of Comber patrons is different than 21.  Conduct a 6 step hypothesis test to test this claim.  </a:t>
            </a:r>
          </a:p>
          <a:p>
            <a:pPr algn="ctr">
              <a:lnSpc>
                <a:spcPct val="90000"/>
              </a:lnSpc>
            </a:pPr>
            <a:r>
              <a:rPr lang="en-US" altLang="en-US" dirty="0"/>
              <a:t>	</a:t>
            </a:r>
            <a:r>
              <a:rPr lang="en-US" altLang="en-US" sz="2400" dirty="0"/>
              <a:t>25, 19, 37, 29, 40, 28, 31</a:t>
            </a:r>
          </a:p>
        </p:txBody>
      </p:sp>
      <p:sp>
        <p:nvSpPr>
          <p:cNvPr id="5" name="Rectangle 4">
            <a:extLst>
              <a:ext uri="{FF2B5EF4-FFF2-40B4-BE49-F238E27FC236}">
                <a16:creationId xmlns:a16="http://schemas.microsoft.com/office/drawing/2014/main" id="{5309D971-3597-E645-8428-DA18EFDD590E}"/>
              </a:ext>
            </a:extLst>
          </p:cNvPr>
          <p:cNvSpPr/>
          <p:nvPr/>
        </p:nvSpPr>
        <p:spPr>
          <a:xfrm>
            <a:off x="2405420" y="3295039"/>
            <a:ext cx="4644586" cy="3293209"/>
          </a:xfrm>
          <a:prstGeom prst="rect">
            <a:avLst/>
          </a:prstGeom>
          <a:solidFill>
            <a:schemeClr val="accent6">
              <a:lumMod val="20000"/>
              <a:lumOff val="80000"/>
            </a:schemeClr>
          </a:solidFill>
        </p:spPr>
        <p:txBody>
          <a:bodyPr wrap="square">
            <a:spAutoFit/>
          </a:bodyPr>
          <a:lstStyle/>
          <a:p>
            <a:r>
              <a:rPr lang="en-US" sz="1600" dirty="0"/>
              <a:t>&gt; x = c(25, 19, 37, 29, 40, 28, 31)</a:t>
            </a:r>
          </a:p>
          <a:p>
            <a:r>
              <a:rPr lang="en-US" sz="1600" dirty="0"/>
              <a:t>&gt; </a:t>
            </a:r>
            <a:r>
              <a:rPr lang="en-US" sz="1600" dirty="0" err="1"/>
              <a:t>t.test</a:t>
            </a:r>
            <a:r>
              <a:rPr lang="en-US" sz="1600" dirty="0"/>
              <a:t>(x, mu = 21, alternative = "</a:t>
            </a:r>
            <a:r>
              <a:rPr lang="en-US" sz="1600" dirty="0" err="1"/>
              <a:t>two.sided</a:t>
            </a:r>
            <a:r>
              <a:rPr lang="en-US" sz="1600" dirty="0"/>
              <a:t>")</a:t>
            </a:r>
          </a:p>
          <a:p>
            <a:endParaRPr lang="en-US" sz="1600" dirty="0"/>
          </a:p>
          <a:p>
            <a:r>
              <a:rPr lang="en-US" sz="1600" dirty="0"/>
              <a:t>	One Sample t-test</a:t>
            </a:r>
          </a:p>
          <a:p>
            <a:endParaRPr lang="en-US" sz="1600" dirty="0"/>
          </a:p>
          <a:p>
            <a:r>
              <a:rPr lang="en-US" sz="1600" dirty="0"/>
              <a:t>data:  x</a:t>
            </a:r>
          </a:p>
          <a:p>
            <a:r>
              <a:rPr lang="en-US" sz="1600" dirty="0"/>
              <a:t>t = 3.3093, df = 6, p-value = 0.01622</a:t>
            </a:r>
          </a:p>
          <a:p>
            <a:r>
              <a:rPr lang="en-US" sz="1600" dirty="0"/>
              <a:t>alternative hypothesis: true mean is not equal to 21</a:t>
            </a:r>
          </a:p>
          <a:p>
            <a:r>
              <a:rPr lang="en-US" sz="1600" dirty="0"/>
              <a:t>95 percent confidence interval:</a:t>
            </a:r>
          </a:p>
          <a:p>
            <a:r>
              <a:rPr lang="en-US" sz="1600" dirty="0"/>
              <a:t> 23.30816 36.40613</a:t>
            </a:r>
          </a:p>
          <a:p>
            <a:r>
              <a:rPr lang="en-US" sz="1600" dirty="0"/>
              <a:t>sample estimates:</a:t>
            </a:r>
          </a:p>
          <a:p>
            <a:r>
              <a:rPr lang="en-US" sz="1600" dirty="0"/>
              <a:t>mean of x </a:t>
            </a:r>
          </a:p>
          <a:p>
            <a:r>
              <a:rPr lang="en-US" sz="1600" dirty="0"/>
              <a:t> 29.85714 </a:t>
            </a:r>
          </a:p>
        </p:txBody>
      </p:sp>
    </p:spTree>
    <p:extLst>
      <p:ext uri="{BB962C8B-B14F-4D97-AF65-F5344CB8AC3E}">
        <p14:creationId xmlns:p14="http://schemas.microsoft.com/office/powerpoint/2010/main" val="1490815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CA10D8-1CF2-B642-A157-8D4A62D6C8F0}"/>
              </a:ext>
            </a:extLst>
          </p:cNvPr>
          <p:cNvSpPr/>
          <p:nvPr/>
        </p:nvSpPr>
        <p:spPr>
          <a:xfrm>
            <a:off x="655983" y="333424"/>
            <a:ext cx="7764448" cy="923330"/>
          </a:xfrm>
          <a:prstGeom prst="rect">
            <a:avLst/>
          </a:prstGeom>
          <a:solidFill>
            <a:schemeClr val="bg2"/>
          </a:solidFill>
        </p:spPr>
        <p:txBody>
          <a:bodyPr wrap="square">
            <a:spAutoFit/>
          </a:bodyPr>
          <a:lstStyle/>
          <a:p>
            <a:r>
              <a:rPr lang="en-US" b="1" dirty="0">
                <a:solidFill>
                  <a:schemeClr val="accent2"/>
                </a:solidFill>
              </a:rPr>
              <a:t>4. </a:t>
            </a:r>
            <a:r>
              <a:rPr lang="en-US" b="1" dirty="0"/>
              <a:t>Takeaways and/or Questions: </a:t>
            </a:r>
            <a:r>
              <a:rPr lang="en-US" dirty="0"/>
              <a:t>What were your key – takeaways from from this unit and what were any question or comments you would like to make?  Your professor will use these to customize live session.  </a:t>
            </a:r>
          </a:p>
        </p:txBody>
      </p:sp>
      <p:sp>
        <p:nvSpPr>
          <p:cNvPr id="5" name="TextBox 4">
            <a:extLst>
              <a:ext uri="{FF2B5EF4-FFF2-40B4-BE49-F238E27FC236}">
                <a16:creationId xmlns:a16="http://schemas.microsoft.com/office/drawing/2014/main" id="{BDA24804-F733-A949-99CE-03A8D92BFE48}"/>
              </a:ext>
            </a:extLst>
          </p:cNvPr>
          <p:cNvSpPr txBox="1"/>
          <p:nvPr/>
        </p:nvSpPr>
        <p:spPr>
          <a:xfrm>
            <a:off x="900545" y="1773382"/>
            <a:ext cx="7384473" cy="2585323"/>
          </a:xfrm>
          <a:prstGeom prst="rect">
            <a:avLst/>
          </a:prstGeom>
          <a:noFill/>
        </p:spPr>
        <p:txBody>
          <a:bodyPr wrap="square" rtlCol="0">
            <a:spAutoFit/>
          </a:bodyPr>
          <a:lstStyle/>
          <a:p>
            <a:pPr marL="285750" indent="-285750">
              <a:buFont typeface="Arial" panose="020B0604020202020204" pitchFamily="34" charset="0"/>
              <a:buChar char="•"/>
            </a:pPr>
            <a:r>
              <a:rPr lang="en-US" dirty="0"/>
              <a:t>I learned about Reproducible Research, tools to be used for the same – R, </a:t>
            </a:r>
            <a:r>
              <a:rPr lang="en-US" dirty="0" err="1"/>
              <a:t>Rstudio</a:t>
            </a:r>
            <a:r>
              <a:rPr lang="en-US" dirty="0"/>
              <a:t>, </a:t>
            </a:r>
            <a:r>
              <a:rPr lang="en-US" dirty="0" err="1"/>
              <a:t>rmarkdown</a:t>
            </a:r>
            <a:r>
              <a:rPr lang="en-US" dirty="0"/>
              <a:t>, </a:t>
            </a:r>
            <a:r>
              <a:rPr lang="en-US" dirty="0" err="1"/>
              <a:t>knitr</a:t>
            </a:r>
            <a:r>
              <a:rPr lang="en-US" dirty="0"/>
              <a:t> </a:t>
            </a:r>
            <a:r>
              <a:rPr lang="en-US" dirty="0" err="1"/>
              <a:t>etc</a:t>
            </a:r>
            <a:endParaRPr lang="en-US" dirty="0"/>
          </a:p>
          <a:p>
            <a:pPr marL="285750" indent="-285750">
              <a:buFont typeface="Arial" panose="020B0604020202020204" pitchFamily="34" charset="0"/>
              <a:buChar char="•"/>
            </a:pPr>
            <a:r>
              <a:rPr lang="en-US" dirty="0"/>
              <a:t>Learned about GitHub, Git, Importing data as well as manipulating data</a:t>
            </a:r>
          </a:p>
          <a:p>
            <a:pPr marL="285750" indent="-285750">
              <a:buFont typeface="Arial" panose="020B0604020202020204" pitchFamily="34" charset="0"/>
              <a:buChar char="•"/>
            </a:pPr>
            <a:r>
              <a:rPr lang="en-US" dirty="0" err="1"/>
              <a:t>Rstudio</a:t>
            </a:r>
            <a:r>
              <a:rPr lang="en-US" dirty="0"/>
              <a:t> is fun &amp; extremely engaging. It feels like playing a video game!</a:t>
            </a:r>
          </a:p>
          <a:p>
            <a:pPr marL="285750" indent="-285750">
              <a:buFont typeface="Arial" panose="020B0604020202020204" pitchFamily="34" charset="0"/>
              <a:buChar char="•"/>
            </a:pPr>
            <a:r>
              <a:rPr lang="en-US" dirty="0"/>
              <a:t>The interview with Director Frank Rossi was extremely helpful. Frank’s advice about never letting go of traditional statistics as well as remembering that sometimes simple solutions are the best solutions were quite helpful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59014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CDBF-CA05-B94C-A90A-7CD156AA9F7C}"/>
              </a:ext>
            </a:extLst>
          </p:cNvPr>
          <p:cNvSpPr>
            <a:spLocks noGrp="1"/>
          </p:cNvSpPr>
          <p:nvPr>
            <p:ph type="title"/>
          </p:nvPr>
        </p:nvSpPr>
        <p:spPr/>
        <p:txBody>
          <a:bodyPr/>
          <a:lstStyle/>
          <a:p>
            <a:r>
              <a:rPr lang="en-US" dirty="0"/>
              <a:t>For Live Session: Unit 1</a:t>
            </a:r>
            <a:br>
              <a:rPr lang="en-US" dirty="0"/>
            </a:br>
            <a:r>
              <a:rPr lang="en-US" sz="2800" dirty="0"/>
              <a:t>Due 24 hours before live session.</a:t>
            </a:r>
            <a:endParaRPr lang="en-US" dirty="0"/>
          </a:p>
        </p:txBody>
      </p:sp>
      <p:sp>
        <p:nvSpPr>
          <p:cNvPr id="3" name="Content Placeholder 2">
            <a:extLst>
              <a:ext uri="{FF2B5EF4-FFF2-40B4-BE49-F238E27FC236}">
                <a16:creationId xmlns:a16="http://schemas.microsoft.com/office/drawing/2014/main" id="{8BAF0FC9-3134-0F4C-B707-A2C723352008}"/>
              </a:ext>
            </a:extLst>
          </p:cNvPr>
          <p:cNvSpPr>
            <a:spLocks noGrp="1"/>
          </p:cNvSpPr>
          <p:nvPr>
            <p:ph idx="1"/>
          </p:nvPr>
        </p:nvSpPr>
        <p:spPr>
          <a:xfrm>
            <a:off x="200025" y="1825625"/>
            <a:ext cx="8658225" cy="4351338"/>
          </a:xfrm>
        </p:spPr>
        <p:txBody>
          <a:bodyPr>
            <a:normAutofit fontScale="55000" lnSpcReduction="20000"/>
          </a:bodyPr>
          <a:lstStyle/>
          <a:p>
            <a:pPr marL="0" indent="0">
              <a:buNone/>
            </a:pPr>
            <a:r>
              <a:rPr lang="en-US" b="1" dirty="0"/>
              <a:t>For each number, provide at least 1 </a:t>
            </a:r>
            <a:r>
              <a:rPr lang="en-US" b="1" dirty="0" err="1"/>
              <a:t>Powerpoint</a:t>
            </a:r>
            <a:r>
              <a:rPr lang="en-US" b="1" dirty="0"/>
              <a:t> slide to provide a clear presentation of your response.  You will present most of these slides in a break out and are given a score based on their completeness and clarity.  Most importantly, they will maximize your live session experience!</a:t>
            </a:r>
          </a:p>
          <a:p>
            <a:pPr marL="514350" indent="-514350">
              <a:buAutoNum type="arabicPeriod"/>
            </a:pPr>
            <a:r>
              <a:rPr lang="en-US" b="1" dirty="0"/>
              <a:t>Data Science Profile</a:t>
            </a:r>
            <a:r>
              <a:rPr lang="en-US" dirty="0"/>
              <a:t>: Make a bar plot for your data science profile.  </a:t>
            </a:r>
          </a:p>
          <a:p>
            <a:pPr marL="514350" indent="-514350">
              <a:buAutoNum type="arabicPeriod"/>
            </a:pPr>
            <a:r>
              <a:rPr lang="en-US" b="1" dirty="0"/>
              <a:t>CLT:</a:t>
            </a:r>
            <a:r>
              <a:rPr lang="en-US" dirty="0"/>
              <a:t> Using the central limit code from the </a:t>
            </a:r>
            <a:r>
              <a:rPr lang="en-US" dirty="0" err="1"/>
              <a:t>asynch</a:t>
            </a:r>
            <a:r>
              <a:rPr lang="en-US" dirty="0"/>
              <a:t> material (CLT2.Rmd), adapt the code and provide the following analysis:</a:t>
            </a:r>
          </a:p>
          <a:p>
            <a:pPr marL="971550" lvl="1" indent="-514350">
              <a:buAutoNum type="arabicPeriod"/>
            </a:pPr>
            <a:r>
              <a:rPr lang="en-US" dirty="0"/>
              <a:t>Adapt the code to generate a population of 10,000,000 from a chi-square distribution with 2 degrees of freedom.  This is a heavily right skewed distribution.  (Hint: </a:t>
            </a:r>
            <a:r>
              <a:rPr lang="en-US" dirty="0" err="1"/>
              <a:t>rchisq</a:t>
            </a:r>
            <a:r>
              <a:rPr lang="en-US" dirty="0"/>
              <a:t>()).  You will have to read up on this function and probably do some trial and error.  Being able to earn new functions and methods is a key skill.  </a:t>
            </a:r>
          </a:p>
          <a:p>
            <a:pPr marL="971550" lvl="1" indent="-514350">
              <a:buAutoNum type="arabicPeriod"/>
            </a:pPr>
            <a:r>
              <a:rPr lang="en-US" dirty="0"/>
              <a:t>Provide a histogram of this population… display the right skewness.</a:t>
            </a:r>
          </a:p>
          <a:p>
            <a:pPr marL="971550" lvl="1" indent="-514350">
              <a:buAutoNum type="arabicPeriod"/>
            </a:pPr>
            <a:r>
              <a:rPr lang="en-US" dirty="0"/>
              <a:t>Record the mean and standard deviation of this population.  </a:t>
            </a:r>
          </a:p>
          <a:p>
            <a:pPr marL="971550" lvl="1" indent="-514350">
              <a:buAutoNum type="arabicPeriod"/>
            </a:pPr>
            <a:r>
              <a:rPr lang="en-US" dirty="0"/>
              <a:t>According to the central limit theorem, what should be the approximate distribution of sample means of size 50 from this right skewed population?  What should be the mean and standard error of the mean (standard deviation of the distribution of sample means)?  </a:t>
            </a:r>
          </a:p>
          <a:p>
            <a:pPr marL="971550" lvl="1" indent="-514350">
              <a:buAutoNum type="arabicPeriod"/>
            </a:pPr>
            <a:r>
              <a:rPr lang="en-US" dirty="0"/>
              <a:t>Now let’s check this: Adapt the CLT code to draw 10,000 means each of size 50 from this population and provide the sampling distribution of this sample mean.  Provide a histogram of these 10,000 sample means.</a:t>
            </a:r>
          </a:p>
          <a:p>
            <a:pPr marL="971550" lvl="1" indent="-514350">
              <a:buAutoNum type="arabicPeriod"/>
            </a:pPr>
            <a:r>
              <a:rPr lang="en-US" dirty="0"/>
              <a:t>What is the mean and standard deviation of these 10,000 sample means?  </a:t>
            </a:r>
          </a:p>
          <a:p>
            <a:pPr marL="514350" indent="-514350">
              <a:buAutoNum type="arabicPeriod"/>
            </a:pPr>
            <a:r>
              <a:rPr lang="en-US" b="1" dirty="0"/>
              <a:t>T-Test</a:t>
            </a:r>
          </a:p>
          <a:p>
            <a:pPr marL="457200" lvl="1" indent="0">
              <a:buNone/>
            </a:pPr>
            <a:r>
              <a:rPr lang="en-US" dirty="0"/>
              <a:t>Research in R how to conduct a T-test (</a:t>
            </a:r>
            <a:r>
              <a:rPr lang="en-US" dirty="0" err="1"/>
              <a:t>t.test</a:t>
            </a:r>
            <a:r>
              <a:rPr lang="en-US" dirty="0"/>
              <a:t>) and conduct a six step hypothesis test to answer the question on the next slide.  If you would like to brush up on hypothesis tests, please see the </a:t>
            </a:r>
            <a:r>
              <a:rPr lang="en-US" i="1" dirty="0"/>
              <a:t>Bridge Course for Statistics</a:t>
            </a:r>
            <a:r>
              <a:rPr lang="en-US" dirty="0"/>
              <a:t>. </a:t>
            </a:r>
          </a:p>
          <a:p>
            <a:pPr marL="514350" indent="-514350">
              <a:buAutoNum type="arabicPeriod"/>
            </a:pPr>
            <a:r>
              <a:rPr lang="en-US" b="1" dirty="0"/>
              <a:t>Takeaways and/or Questions: </a:t>
            </a:r>
            <a:r>
              <a:rPr lang="en-US" dirty="0"/>
              <a:t>What were your key – takeaways from from this unit and what were any question or comments you would like to make?  Your professor will use these to customize live session.  </a:t>
            </a:r>
          </a:p>
          <a:p>
            <a:pPr marL="971550" lvl="1" indent="-514350">
              <a:buAutoNum type="arabicPeriod"/>
            </a:pPr>
            <a:endParaRPr lang="en-US" dirty="0"/>
          </a:p>
          <a:p>
            <a:pPr marL="971550" lvl="1" indent="-514350">
              <a:buAutoNum type="arabicPeriod"/>
            </a:pPr>
            <a:endParaRPr lang="en-US" dirty="0"/>
          </a:p>
        </p:txBody>
      </p:sp>
    </p:spTree>
    <p:extLst>
      <p:ext uri="{BB962C8B-B14F-4D97-AF65-F5344CB8AC3E}">
        <p14:creationId xmlns:p14="http://schemas.microsoft.com/office/powerpoint/2010/main" val="1138999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bwMode="auto">
          <a:xfrm>
            <a:off x="457200" y="274638"/>
            <a:ext cx="8488245" cy="7858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r>
              <a:rPr lang="en-US" dirty="0"/>
              <a:t>1 Hypothesis Test</a:t>
            </a:r>
            <a:endParaRPr lang="en-US" altLang="en-US" dirty="0"/>
          </a:p>
        </p:txBody>
      </p:sp>
      <p:sp>
        <p:nvSpPr>
          <p:cNvPr id="23555" name="Rectangle 3"/>
          <p:cNvSpPr>
            <a:spLocks noGrp="1" noChangeArrowheads="1"/>
          </p:cNvSpPr>
          <p:nvPr>
            <p:ph type="body" idx="1"/>
          </p:nvPr>
        </p:nvSpPr>
        <p:spPr bwMode="auto">
          <a:xfrm>
            <a:off x="240030" y="3770313"/>
            <a:ext cx="8652510" cy="289718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lnSpc>
                <a:spcPct val="90000"/>
              </a:lnSpc>
              <a:buFont typeface="Wingdings" pitchFamily="2" charset="2"/>
              <a:buNone/>
            </a:pPr>
            <a:r>
              <a:rPr lang="en-US" altLang="en-US" sz="2400" dirty="0"/>
              <a:t>The following are ages of 7 randomly chosen patrons seen leaving the Beach Comber in South Mission Beach at 7pm!  We assume that the data come from a normal distribution and would like to test the claim that the mean age of the distribution of Comber patrons is different than 21.  Conduct a 6 step hypothesis test to test this claim.  </a:t>
            </a:r>
          </a:p>
          <a:p>
            <a:pPr algn="ctr" eaLnBrk="1" hangingPunct="1">
              <a:lnSpc>
                <a:spcPct val="90000"/>
              </a:lnSpc>
              <a:buFont typeface="Wingdings" pitchFamily="2" charset="2"/>
              <a:buNone/>
            </a:pPr>
            <a:r>
              <a:rPr lang="en-US" altLang="en-US" sz="2400" dirty="0"/>
              <a:t>	</a:t>
            </a:r>
            <a:r>
              <a:rPr lang="en-US" altLang="en-US" sz="3200" dirty="0"/>
              <a:t>25, 19, 37, 29, 40, 28, 31</a:t>
            </a:r>
          </a:p>
        </p:txBody>
      </p:sp>
      <p:pic>
        <p:nvPicPr>
          <p:cNvPr id="23556" name="Picture 5" descr="beachcomb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95" y="994112"/>
            <a:ext cx="7957892" cy="275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95069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DEF1241-7C41-EC40-B203-279E4316C2F7}"/>
              </a:ext>
            </a:extLst>
          </p:cNvPr>
          <p:cNvSpPr/>
          <p:nvPr/>
        </p:nvSpPr>
        <p:spPr>
          <a:xfrm>
            <a:off x="427382" y="233426"/>
            <a:ext cx="8368747" cy="369332"/>
          </a:xfrm>
          <a:prstGeom prst="rect">
            <a:avLst/>
          </a:prstGeom>
          <a:solidFill>
            <a:schemeClr val="bg2"/>
          </a:solidFill>
        </p:spPr>
        <p:txBody>
          <a:bodyPr wrap="square">
            <a:spAutoFit/>
          </a:bodyPr>
          <a:lstStyle/>
          <a:p>
            <a:pPr algn="ctr"/>
            <a:r>
              <a:rPr lang="en-US" b="1" dirty="0">
                <a:solidFill>
                  <a:schemeClr val="accent2"/>
                </a:solidFill>
              </a:rPr>
              <a:t>1. </a:t>
            </a:r>
            <a:r>
              <a:rPr lang="en-US" b="1" dirty="0"/>
              <a:t>Data Science Profile</a:t>
            </a:r>
            <a:r>
              <a:rPr lang="en-US" dirty="0"/>
              <a:t>: Make a bar plot for your data science profile.  </a:t>
            </a:r>
          </a:p>
        </p:txBody>
      </p:sp>
      <p:pic>
        <p:nvPicPr>
          <p:cNvPr id="6" name="Picture 5">
            <a:extLst>
              <a:ext uri="{FF2B5EF4-FFF2-40B4-BE49-F238E27FC236}">
                <a16:creationId xmlns:a16="http://schemas.microsoft.com/office/drawing/2014/main" id="{0CB2AFE6-5D77-5F47-8CB7-215842025FF0}"/>
              </a:ext>
            </a:extLst>
          </p:cNvPr>
          <p:cNvPicPr>
            <a:picLocks noChangeAspect="1"/>
          </p:cNvPicPr>
          <p:nvPr/>
        </p:nvPicPr>
        <p:blipFill>
          <a:blip r:embed="rId2"/>
          <a:stretch>
            <a:fillRect/>
          </a:stretch>
        </p:blipFill>
        <p:spPr>
          <a:xfrm>
            <a:off x="0" y="1854393"/>
            <a:ext cx="9144000" cy="3149214"/>
          </a:xfrm>
          <a:prstGeom prst="rect">
            <a:avLst/>
          </a:prstGeom>
        </p:spPr>
      </p:pic>
      <p:sp>
        <p:nvSpPr>
          <p:cNvPr id="8" name="TextBox 7">
            <a:extLst>
              <a:ext uri="{FF2B5EF4-FFF2-40B4-BE49-F238E27FC236}">
                <a16:creationId xmlns:a16="http://schemas.microsoft.com/office/drawing/2014/main" id="{93C2D5E0-F419-B04E-8A4C-662A1E21354B}"/>
              </a:ext>
            </a:extLst>
          </p:cNvPr>
          <p:cNvSpPr txBox="1"/>
          <p:nvPr/>
        </p:nvSpPr>
        <p:spPr>
          <a:xfrm>
            <a:off x="519352" y="5361729"/>
            <a:ext cx="8184805" cy="784830"/>
          </a:xfrm>
          <a:prstGeom prst="rect">
            <a:avLst/>
          </a:prstGeom>
          <a:solidFill>
            <a:schemeClr val="accent6">
              <a:lumMod val="20000"/>
              <a:lumOff val="80000"/>
            </a:schemeClr>
          </a:solidFill>
        </p:spPr>
        <p:txBody>
          <a:bodyPr wrap="none" rtlCol="0">
            <a:spAutoFit/>
          </a:bodyPr>
          <a:lstStyle/>
          <a:p>
            <a:r>
              <a:rPr lang="en-US" sz="1500" dirty="0"/>
              <a:t>skills&lt;- c("Python Programming", "R", "RStudio", "Entrepreneurship", "SAS", "Statistical Programming")</a:t>
            </a:r>
          </a:p>
          <a:p>
            <a:r>
              <a:rPr lang="en-US" sz="1500" dirty="0"/>
              <a:t>Experience &lt;- c(1, 1, 1, 10, 1, 1)</a:t>
            </a:r>
          </a:p>
          <a:p>
            <a:r>
              <a:rPr lang="en-US" sz="1500" dirty="0" err="1"/>
              <a:t>barplot</a:t>
            </a:r>
            <a:r>
              <a:rPr lang="en-US" sz="1500" dirty="0"/>
              <a:t>(Experience, </a:t>
            </a:r>
            <a:r>
              <a:rPr lang="en-US" sz="1500" dirty="0" err="1"/>
              <a:t>names.arg</a:t>
            </a:r>
            <a:r>
              <a:rPr lang="en-US" sz="1500" dirty="0"/>
              <a:t> = skills)</a:t>
            </a:r>
          </a:p>
        </p:txBody>
      </p:sp>
    </p:spTree>
    <p:extLst>
      <p:ext uri="{BB962C8B-B14F-4D97-AF65-F5344CB8AC3E}">
        <p14:creationId xmlns:p14="http://schemas.microsoft.com/office/powerpoint/2010/main" val="1192693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5D8DFC-E8D5-B841-BB5F-8AFE229130D9}"/>
              </a:ext>
            </a:extLst>
          </p:cNvPr>
          <p:cNvSpPr txBox="1"/>
          <p:nvPr/>
        </p:nvSpPr>
        <p:spPr>
          <a:xfrm>
            <a:off x="2062368" y="2435087"/>
            <a:ext cx="5019261" cy="2971800"/>
          </a:xfrm>
          <a:prstGeom prst="rect">
            <a:avLst/>
          </a:prstGeom>
          <a:solidFill>
            <a:schemeClr val="accent6">
              <a:lumMod val="20000"/>
              <a:lumOff val="80000"/>
            </a:schemeClr>
          </a:solidFill>
        </p:spPr>
        <p:txBody>
          <a:bodyPr wrap="square" rtlCol="0">
            <a:spAutoFit/>
          </a:bodyPr>
          <a:lstStyle/>
          <a:p>
            <a:endParaRPr lang="en-US" dirty="0"/>
          </a:p>
        </p:txBody>
      </p:sp>
      <p:sp>
        <p:nvSpPr>
          <p:cNvPr id="2" name="Rectangle 1">
            <a:extLst>
              <a:ext uri="{FF2B5EF4-FFF2-40B4-BE49-F238E27FC236}">
                <a16:creationId xmlns:a16="http://schemas.microsoft.com/office/drawing/2014/main" id="{D37C58F3-AD57-3B4B-9687-88BD4EA46D74}"/>
              </a:ext>
            </a:extLst>
          </p:cNvPr>
          <p:cNvSpPr/>
          <p:nvPr/>
        </p:nvSpPr>
        <p:spPr>
          <a:xfrm>
            <a:off x="1272208" y="738930"/>
            <a:ext cx="6599583" cy="1323439"/>
          </a:xfrm>
          <a:prstGeom prst="rect">
            <a:avLst/>
          </a:prstGeom>
          <a:solidFill>
            <a:schemeClr val="bg2"/>
          </a:solidFill>
        </p:spPr>
        <p:txBody>
          <a:bodyPr wrap="square">
            <a:spAutoFit/>
          </a:bodyPr>
          <a:lstStyle/>
          <a:p>
            <a:r>
              <a:rPr lang="en-US" sz="1600" b="1" dirty="0">
                <a:solidFill>
                  <a:schemeClr val="accent2"/>
                </a:solidFill>
              </a:rPr>
              <a:t>1. </a:t>
            </a:r>
            <a:r>
              <a:rPr lang="en-US" sz="1600" dirty="0"/>
              <a:t>Adapt the code to generate a population of 10,000,000 from a chi-square distribution with 2 degrees of freedom.  This is a heavily right skewed distribution.  (Hint: </a:t>
            </a:r>
            <a:r>
              <a:rPr lang="en-US" sz="1600" dirty="0" err="1"/>
              <a:t>rchisq</a:t>
            </a:r>
            <a:r>
              <a:rPr lang="en-US" sz="1600" dirty="0"/>
              <a:t>()).  You will have to read up on this function and probably do some trial and error.  Being able to earn new functions and methods is a key skill. </a:t>
            </a:r>
          </a:p>
        </p:txBody>
      </p:sp>
      <p:pic>
        <p:nvPicPr>
          <p:cNvPr id="4" name="Picture 3">
            <a:extLst>
              <a:ext uri="{FF2B5EF4-FFF2-40B4-BE49-F238E27FC236}">
                <a16:creationId xmlns:a16="http://schemas.microsoft.com/office/drawing/2014/main" id="{27EC4BA9-F83E-2C4A-9F35-209A7BB03B35}"/>
              </a:ext>
            </a:extLst>
          </p:cNvPr>
          <p:cNvPicPr>
            <a:picLocks noChangeAspect="1"/>
          </p:cNvPicPr>
          <p:nvPr/>
        </p:nvPicPr>
        <p:blipFill rotWithShape="1">
          <a:blip r:embed="rId2"/>
          <a:srcRect t="3303" b="39622"/>
          <a:stretch/>
        </p:blipFill>
        <p:spPr>
          <a:xfrm>
            <a:off x="2862468" y="3260034"/>
            <a:ext cx="3429000" cy="1311965"/>
          </a:xfrm>
          <a:prstGeom prst="rect">
            <a:avLst/>
          </a:prstGeom>
          <a:solidFill>
            <a:schemeClr val="accent6">
              <a:lumMod val="20000"/>
              <a:lumOff val="80000"/>
            </a:schemeClr>
          </a:solidFill>
        </p:spPr>
      </p:pic>
    </p:spTree>
    <p:extLst>
      <p:ext uri="{BB962C8B-B14F-4D97-AF65-F5344CB8AC3E}">
        <p14:creationId xmlns:p14="http://schemas.microsoft.com/office/powerpoint/2010/main" val="4115068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DA292-84FC-1B4D-BEA5-47B6488840F6}"/>
              </a:ext>
            </a:extLst>
          </p:cNvPr>
          <p:cNvSpPr/>
          <p:nvPr/>
        </p:nvSpPr>
        <p:spPr>
          <a:xfrm>
            <a:off x="1063487" y="303648"/>
            <a:ext cx="7195930" cy="369332"/>
          </a:xfrm>
          <a:prstGeom prst="rect">
            <a:avLst/>
          </a:prstGeom>
          <a:solidFill>
            <a:schemeClr val="bg2"/>
          </a:solidFill>
        </p:spPr>
        <p:txBody>
          <a:bodyPr wrap="square">
            <a:spAutoFit/>
          </a:bodyPr>
          <a:lstStyle/>
          <a:p>
            <a:pPr lvl="1"/>
            <a:r>
              <a:rPr lang="en-US" b="1" dirty="0">
                <a:solidFill>
                  <a:schemeClr val="accent2"/>
                </a:solidFill>
              </a:rPr>
              <a:t>2. </a:t>
            </a:r>
            <a:r>
              <a:rPr lang="en-US" dirty="0"/>
              <a:t>Provide a histogram of this population… display the right skewness.</a:t>
            </a:r>
          </a:p>
        </p:txBody>
      </p:sp>
      <p:pic>
        <p:nvPicPr>
          <p:cNvPr id="4" name="Picture 3">
            <a:extLst>
              <a:ext uri="{FF2B5EF4-FFF2-40B4-BE49-F238E27FC236}">
                <a16:creationId xmlns:a16="http://schemas.microsoft.com/office/drawing/2014/main" id="{EA6EEFA7-06AC-8341-8629-4730F7316865}"/>
              </a:ext>
            </a:extLst>
          </p:cNvPr>
          <p:cNvPicPr>
            <a:picLocks noChangeAspect="1"/>
          </p:cNvPicPr>
          <p:nvPr/>
        </p:nvPicPr>
        <p:blipFill rotWithShape="1">
          <a:blip r:embed="rId2"/>
          <a:srcRect t="60375" b="14546"/>
          <a:stretch/>
        </p:blipFill>
        <p:spPr>
          <a:xfrm>
            <a:off x="1938130" y="1222511"/>
            <a:ext cx="3429000" cy="576470"/>
          </a:xfrm>
          <a:prstGeom prst="rect">
            <a:avLst/>
          </a:prstGeom>
        </p:spPr>
      </p:pic>
      <p:pic>
        <p:nvPicPr>
          <p:cNvPr id="6" name="Picture 5">
            <a:extLst>
              <a:ext uri="{FF2B5EF4-FFF2-40B4-BE49-F238E27FC236}">
                <a16:creationId xmlns:a16="http://schemas.microsoft.com/office/drawing/2014/main" id="{47CE6AFB-3892-5D4F-86CD-57B3C8439A6C}"/>
              </a:ext>
            </a:extLst>
          </p:cNvPr>
          <p:cNvPicPr>
            <a:picLocks noChangeAspect="1"/>
          </p:cNvPicPr>
          <p:nvPr/>
        </p:nvPicPr>
        <p:blipFill rotWithShape="1">
          <a:blip r:embed="rId3"/>
          <a:srcRect t="1867"/>
          <a:stretch/>
        </p:blipFill>
        <p:spPr>
          <a:xfrm>
            <a:off x="1639957" y="2067339"/>
            <a:ext cx="4859130" cy="4365486"/>
          </a:xfrm>
          <a:prstGeom prst="rect">
            <a:avLst/>
          </a:prstGeom>
        </p:spPr>
      </p:pic>
    </p:spTree>
    <p:extLst>
      <p:ext uri="{BB962C8B-B14F-4D97-AF65-F5344CB8AC3E}">
        <p14:creationId xmlns:p14="http://schemas.microsoft.com/office/powerpoint/2010/main" val="2755302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C20A4-252D-D14C-AC2D-965ADE63B1CE}"/>
              </a:ext>
            </a:extLst>
          </p:cNvPr>
          <p:cNvSpPr/>
          <p:nvPr/>
        </p:nvSpPr>
        <p:spPr>
          <a:xfrm>
            <a:off x="2617027" y="3991713"/>
            <a:ext cx="2071201" cy="1200329"/>
          </a:xfrm>
          <a:prstGeom prst="rect">
            <a:avLst/>
          </a:prstGeom>
          <a:solidFill>
            <a:schemeClr val="accent6">
              <a:lumMod val="20000"/>
              <a:lumOff val="80000"/>
            </a:schemeClr>
          </a:solidFill>
        </p:spPr>
        <p:txBody>
          <a:bodyPr wrap="square">
            <a:spAutoFit/>
          </a:bodyPr>
          <a:lstStyle/>
          <a:p>
            <a:r>
              <a:rPr lang="en-US" dirty="0"/>
              <a:t>&gt; mean(population)</a:t>
            </a:r>
          </a:p>
          <a:p>
            <a:r>
              <a:rPr lang="en-US" dirty="0"/>
              <a:t>[1] 1.999785</a:t>
            </a:r>
          </a:p>
          <a:p>
            <a:r>
              <a:rPr lang="en-US" dirty="0"/>
              <a:t>&gt; </a:t>
            </a:r>
            <a:r>
              <a:rPr lang="en-US" dirty="0" err="1"/>
              <a:t>sd</a:t>
            </a:r>
            <a:r>
              <a:rPr lang="en-US" dirty="0"/>
              <a:t>(population)</a:t>
            </a:r>
          </a:p>
          <a:p>
            <a:r>
              <a:rPr lang="en-US" dirty="0"/>
              <a:t>[1] 1.999959</a:t>
            </a:r>
          </a:p>
        </p:txBody>
      </p:sp>
      <p:sp>
        <p:nvSpPr>
          <p:cNvPr id="3" name="TextBox 2">
            <a:extLst>
              <a:ext uri="{FF2B5EF4-FFF2-40B4-BE49-F238E27FC236}">
                <a16:creationId xmlns:a16="http://schemas.microsoft.com/office/drawing/2014/main" id="{F68C2CF3-0852-8344-BAA9-25F8F4B7579A}"/>
              </a:ext>
            </a:extLst>
          </p:cNvPr>
          <p:cNvSpPr txBox="1"/>
          <p:nvPr/>
        </p:nvSpPr>
        <p:spPr>
          <a:xfrm>
            <a:off x="2617027" y="2113254"/>
            <a:ext cx="3412986" cy="1200329"/>
          </a:xfrm>
          <a:prstGeom prst="rect">
            <a:avLst/>
          </a:prstGeom>
          <a:solidFill>
            <a:schemeClr val="accent6">
              <a:lumMod val="20000"/>
              <a:lumOff val="80000"/>
            </a:schemeClr>
          </a:solidFill>
        </p:spPr>
        <p:txBody>
          <a:bodyPr wrap="none" rtlCol="0">
            <a:spAutoFit/>
          </a:bodyPr>
          <a:lstStyle/>
          <a:p>
            <a:r>
              <a:rPr lang="en-US" dirty="0"/>
              <a:t># Mean of population</a:t>
            </a:r>
          </a:p>
          <a:p>
            <a:r>
              <a:rPr lang="en-US" dirty="0"/>
              <a:t>mean(population)</a:t>
            </a:r>
          </a:p>
          <a:p>
            <a:r>
              <a:rPr lang="en-US" dirty="0"/>
              <a:t>#Standard Deviation of population</a:t>
            </a:r>
          </a:p>
          <a:p>
            <a:r>
              <a:rPr lang="en-US" dirty="0" err="1"/>
              <a:t>sd</a:t>
            </a:r>
            <a:r>
              <a:rPr lang="en-US" dirty="0"/>
              <a:t>(population)</a:t>
            </a:r>
          </a:p>
        </p:txBody>
      </p:sp>
      <p:sp>
        <p:nvSpPr>
          <p:cNvPr id="4" name="Rectangle 3">
            <a:extLst>
              <a:ext uri="{FF2B5EF4-FFF2-40B4-BE49-F238E27FC236}">
                <a16:creationId xmlns:a16="http://schemas.microsoft.com/office/drawing/2014/main" id="{6452C946-31A8-F54F-B676-10E195CC5F14}"/>
              </a:ext>
            </a:extLst>
          </p:cNvPr>
          <p:cNvSpPr/>
          <p:nvPr/>
        </p:nvSpPr>
        <p:spPr>
          <a:xfrm>
            <a:off x="993912" y="835896"/>
            <a:ext cx="6659217" cy="369332"/>
          </a:xfrm>
          <a:prstGeom prst="rect">
            <a:avLst/>
          </a:prstGeom>
          <a:solidFill>
            <a:schemeClr val="bg2"/>
          </a:solidFill>
        </p:spPr>
        <p:txBody>
          <a:bodyPr wrap="square">
            <a:spAutoFit/>
          </a:bodyPr>
          <a:lstStyle/>
          <a:p>
            <a:pPr lvl="1"/>
            <a:r>
              <a:rPr lang="en-US" b="1" dirty="0">
                <a:solidFill>
                  <a:schemeClr val="accent2"/>
                </a:solidFill>
              </a:rPr>
              <a:t>3. </a:t>
            </a:r>
            <a:r>
              <a:rPr lang="en-US" dirty="0"/>
              <a:t>Record the mean and standard deviation of this population.  </a:t>
            </a:r>
          </a:p>
        </p:txBody>
      </p:sp>
    </p:spTree>
    <p:extLst>
      <p:ext uri="{BB962C8B-B14F-4D97-AF65-F5344CB8AC3E}">
        <p14:creationId xmlns:p14="http://schemas.microsoft.com/office/powerpoint/2010/main" val="3441791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8828A90-51EE-8B4B-966E-C9FCE1D804A3}"/>
              </a:ext>
            </a:extLst>
          </p:cNvPr>
          <p:cNvSpPr/>
          <p:nvPr/>
        </p:nvSpPr>
        <p:spPr>
          <a:xfrm>
            <a:off x="516834" y="2011631"/>
            <a:ext cx="5401918" cy="3493264"/>
          </a:xfrm>
          <a:prstGeom prst="rect">
            <a:avLst/>
          </a:prstGeom>
          <a:solidFill>
            <a:schemeClr val="accent6">
              <a:lumMod val="20000"/>
              <a:lumOff val="80000"/>
            </a:schemeClr>
          </a:solidFill>
        </p:spPr>
        <p:txBody>
          <a:bodyPr wrap="square">
            <a:spAutoFit/>
          </a:bodyPr>
          <a:lstStyle/>
          <a:p>
            <a:r>
              <a:rPr lang="en-US" sz="1300" dirty="0"/>
              <a:t># According to the central limit theorem, what should be the approximate distribution of sample means of size 50 from this right skewed population?  What should be the mean and standard error of the mean (standard deviation of the distribution of sample means)?  </a:t>
            </a:r>
          </a:p>
          <a:p>
            <a:endParaRPr lang="en-US" sz="1300" dirty="0"/>
          </a:p>
          <a:p>
            <a:r>
              <a:rPr lang="en-US" sz="1300" dirty="0"/>
              <a:t>#Mean of sample is equal to the Mean of the population, so Mean will remain the same</a:t>
            </a:r>
          </a:p>
          <a:p>
            <a:r>
              <a:rPr lang="en-US" sz="1300" dirty="0"/>
              <a:t>mean(population) = 1.999785</a:t>
            </a:r>
          </a:p>
          <a:p>
            <a:endParaRPr lang="en-US" sz="1300" dirty="0"/>
          </a:p>
          <a:p>
            <a:r>
              <a:rPr lang="en-US" sz="1300" dirty="0"/>
              <a:t>#Standard Deviation of the Sampling Distribution</a:t>
            </a:r>
          </a:p>
          <a:p>
            <a:r>
              <a:rPr lang="en-US" sz="1300" dirty="0"/>
              <a:t>n &lt;- 50</a:t>
            </a:r>
          </a:p>
          <a:p>
            <a:r>
              <a:rPr lang="en-US" sz="1300" dirty="0"/>
              <a:t>mean = 1.999785</a:t>
            </a:r>
          </a:p>
          <a:p>
            <a:r>
              <a:rPr lang="en-US" sz="1300" dirty="0" err="1"/>
              <a:t>sd</a:t>
            </a:r>
            <a:r>
              <a:rPr lang="en-US" sz="1300" dirty="0"/>
              <a:t> = 1.999959</a:t>
            </a:r>
          </a:p>
          <a:p>
            <a:r>
              <a:rPr lang="en-US" sz="1300" dirty="0"/>
              <a:t>sqrt(n)</a:t>
            </a:r>
          </a:p>
          <a:p>
            <a:r>
              <a:rPr lang="en-US" sz="1300" dirty="0"/>
              <a:t>mean/sqrt(n)</a:t>
            </a:r>
          </a:p>
          <a:p>
            <a:r>
              <a:rPr lang="en-US" sz="1300" dirty="0"/>
              <a:t>#Standard Error of the mean</a:t>
            </a:r>
          </a:p>
          <a:p>
            <a:r>
              <a:rPr lang="en-US" sz="1300" dirty="0"/>
              <a:t>(n - mean) / (</a:t>
            </a:r>
            <a:r>
              <a:rPr lang="en-US" sz="1300" dirty="0" err="1"/>
              <a:t>sd</a:t>
            </a:r>
            <a:r>
              <a:rPr lang="en-US" sz="1300" dirty="0"/>
              <a:t> / sqrt(50))</a:t>
            </a:r>
          </a:p>
        </p:txBody>
      </p:sp>
      <p:sp>
        <p:nvSpPr>
          <p:cNvPr id="4" name="Rectangle 3">
            <a:extLst>
              <a:ext uri="{FF2B5EF4-FFF2-40B4-BE49-F238E27FC236}">
                <a16:creationId xmlns:a16="http://schemas.microsoft.com/office/drawing/2014/main" id="{C3B7AFCE-159C-494F-8EFB-9339971617FE}"/>
              </a:ext>
            </a:extLst>
          </p:cNvPr>
          <p:cNvSpPr/>
          <p:nvPr/>
        </p:nvSpPr>
        <p:spPr>
          <a:xfrm>
            <a:off x="6380921" y="2011631"/>
            <a:ext cx="2246244" cy="1892826"/>
          </a:xfrm>
          <a:prstGeom prst="rect">
            <a:avLst/>
          </a:prstGeom>
          <a:solidFill>
            <a:schemeClr val="accent6">
              <a:lumMod val="20000"/>
              <a:lumOff val="80000"/>
            </a:schemeClr>
          </a:solidFill>
        </p:spPr>
        <p:txBody>
          <a:bodyPr wrap="square">
            <a:spAutoFit/>
          </a:bodyPr>
          <a:lstStyle/>
          <a:p>
            <a:r>
              <a:rPr lang="en-US" sz="1300" dirty="0"/>
              <a:t>&gt; n &lt;- 50</a:t>
            </a:r>
          </a:p>
          <a:p>
            <a:r>
              <a:rPr lang="en-US" sz="1300" dirty="0"/>
              <a:t>&gt; mean = 1.999785</a:t>
            </a:r>
          </a:p>
          <a:p>
            <a:r>
              <a:rPr lang="en-US" sz="1300" dirty="0"/>
              <a:t>&gt; </a:t>
            </a:r>
            <a:r>
              <a:rPr lang="en-US" sz="1300" dirty="0" err="1"/>
              <a:t>sd</a:t>
            </a:r>
            <a:r>
              <a:rPr lang="en-US" sz="1300" dirty="0"/>
              <a:t> = 1.999959</a:t>
            </a:r>
          </a:p>
          <a:p>
            <a:r>
              <a:rPr lang="en-US" sz="1300" dirty="0"/>
              <a:t>&gt; sqrt(n)</a:t>
            </a:r>
          </a:p>
          <a:p>
            <a:r>
              <a:rPr lang="en-US" sz="1300" dirty="0"/>
              <a:t>[1] 7.071068</a:t>
            </a:r>
          </a:p>
          <a:p>
            <a:r>
              <a:rPr lang="en-US" sz="1300" dirty="0"/>
              <a:t>&gt; mean/sqrt(n)</a:t>
            </a:r>
          </a:p>
          <a:p>
            <a:r>
              <a:rPr lang="en-US" sz="1300" dirty="0"/>
              <a:t>[1] 0.2828123</a:t>
            </a:r>
          </a:p>
          <a:p>
            <a:r>
              <a:rPr lang="en-US" sz="1300" dirty="0"/>
              <a:t>&gt; (n - mean) / (</a:t>
            </a:r>
            <a:r>
              <a:rPr lang="en-US" sz="1300" dirty="0" err="1"/>
              <a:t>sd</a:t>
            </a:r>
            <a:r>
              <a:rPr lang="en-US" sz="1300" dirty="0"/>
              <a:t> / sqrt(50))</a:t>
            </a:r>
          </a:p>
          <a:p>
            <a:r>
              <a:rPr lang="en-US" sz="1300" dirty="0"/>
              <a:t>[1] 169.7099</a:t>
            </a:r>
          </a:p>
        </p:txBody>
      </p:sp>
      <p:sp>
        <p:nvSpPr>
          <p:cNvPr id="7" name="Rectangle 6">
            <a:extLst>
              <a:ext uri="{FF2B5EF4-FFF2-40B4-BE49-F238E27FC236}">
                <a16:creationId xmlns:a16="http://schemas.microsoft.com/office/drawing/2014/main" id="{48EFF619-A5D9-1E44-A400-DB96AC835852}"/>
              </a:ext>
            </a:extLst>
          </p:cNvPr>
          <p:cNvSpPr/>
          <p:nvPr/>
        </p:nvSpPr>
        <p:spPr>
          <a:xfrm>
            <a:off x="516834" y="515611"/>
            <a:ext cx="8110331" cy="1200329"/>
          </a:xfrm>
          <a:prstGeom prst="rect">
            <a:avLst/>
          </a:prstGeom>
          <a:solidFill>
            <a:schemeClr val="bg2"/>
          </a:solidFill>
        </p:spPr>
        <p:txBody>
          <a:bodyPr wrap="square">
            <a:spAutoFit/>
          </a:bodyPr>
          <a:lstStyle/>
          <a:p>
            <a:pPr lvl="1"/>
            <a:r>
              <a:rPr lang="en-US" b="1" dirty="0">
                <a:solidFill>
                  <a:schemeClr val="accent2"/>
                </a:solidFill>
              </a:rPr>
              <a:t>4. </a:t>
            </a:r>
            <a:r>
              <a:rPr lang="en-US" dirty="0"/>
              <a:t>According to the central limit theorem, what should be the approximate distribution of sample means of size 50 from this right skewed population?  What should be the mean and standard error of the mean (standard deviation of the distribution of sample means)?  </a:t>
            </a:r>
          </a:p>
        </p:txBody>
      </p:sp>
    </p:spTree>
    <p:extLst>
      <p:ext uri="{BB962C8B-B14F-4D97-AF65-F5344CB8AC3E}">
        <p14:creationId xmlns:p14="http://schemas.microsoft.com/office/powerpoint/2010/main" val="22139576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0F4126-ED1E-144C-8F23-8F186A80A5E7}"/>
              </a:ext>
            </a:extLst>
          </p:cNvPr>
          <p:cNvSpPr/>
          <p:nvPr/>
        </p:nvSpPr>
        <p:spPr>
          <a:xfrm>
            <a:off x="536713" y="365877"/>
            <a:ext cx="7971183" cy="923330"/>
          </a:xfrm>
          <a:prstGeom prst="rect">
            <a:avLst/>
          </a:prstGeom>
          <a:solidFill>
            <a:schemeClr val="bg2"/>
          </a:solidFill>
        </p:spPr>
        <p:txBody>
          <a:bodyPr wrap="square">
            <a:spAutoFit/>
          </a:bodyPr>
          <a:lstStyle/>
          <a:p>
            <a:pPr lvl="1"/>
            <a:r>
              <a:rPr lang="en-US" b="1" dirty="0">
                <a:solidFill>
                  <a:schemeClr val="accent2"/>
                </a:solidFill>
              </a:rPr>
              <a:t>5. </a:t>
            </a:r>
            <a:r>
              <a:rPr lang="en-US" dirty="0"/>
              <a:t>Now let’s check this: Adapt the CLT code to draw 10,000 means each of size 50 from this population and provide the sampling distribution of this sample mean.  Provide a histogram of these 10,000 sample means.</a:t>
            </a:r>
          </a:p>
        </p:txBody>
      </p:sp>
      <p:sp>
        <p:nvSpPr>
          <p:cNvPr id="3" name="Rectangle 2">
            <a:extLst>
              <a:ext uri="{FF2B5EF4-FFF2-40B4-BE49-F238E27FC236}">
                <a16:creationId xmlns:a16="http://schemas.microsoft.com/office/drawing/2014/main" id="{FDF281B5-C499-E745-9B99-219ED3148332}"/>
              </a:ext>
            </a:extLst>
          </p:cNvPr>
          <p:cNvSpPr/>
          <p:nvPr/>
        </p:nvSpPr>
        <p:spPr>
          <a:xfrm>
            <a:off x="536713" y="1453567"/>
            <a:ext cx="4104862" cy="4493538"/>
          </a:xfrm>
          <a:prstGeom prst="rect">
            <a:avLst/>
          </a:prstGeom>
          <a:solidFill>
            <a:schemeClr val="accent6">
              <a:lumMod val="20000"/>
              <a:lumOff val="80000"/>
            </a:schemeClr>
          </a:solidFill>
        </p:spPr>
        <p:txBody>
          <a:bodyPr wrap="square">
            <a:spAutoFit/>
          </a:bodyPr>
          <a:lstStyle/>
          <a:p>
            <a:r>
              <a:rPr lang="en-US" sz="1100" dirty="0"/>
              <a:t>## Control Parameters</a:t>
            </a:r>
          </a:p>
          <a:p>
            <a:r>
              <a:rPr lang="en-US" sz="1100" dirty="0"/>
              <a:t>```{r}</a:t>
            </a:r>
          </a:p>
          <a:p>
            <a:r>
              <a:rPr lang="en-US" sz="1100" dirty="0"/>
              <a:t>n1 = 50 # sample size per sample</a:t>
            </a:r>
          </a:p>
          <a:p>
            <a:r>
              <a:rPr lang="en-US" sz="1100" dirty="0"/>
              <a:t>simulations = 10000 #number of samples and thus number of </a:t>
            </a:r>
            <a:r>
              <a:rPr lang="en-US" sz="1100" dirty="0" err="1"/>
              <a:t>xbars</a:t>
            </a:r>
            <a:r>
              <a:rPr lang="en-US" sz="1100" dirty="0"/>
              <a:t> we will generate.  </a:t>
            </a:r>
          </a:p>
          <a:p>
            <a:r>
              <a:rPr lang="en-US" sz="1100" dirty="0"/>
              <a:t>mu = 0; # mean parameter for use with normal distributions</a:t>
            </a:r>
          </a:p>
          <a:p>
            <a:r>
              <a:rPr lang="en-US" sz="1100" dirty="0"/>
              <a:t>sigma = 1; # standard deviation parameter for use with normal distributions</a:t>
            </a:r>
          </a:p>
          <a:p>
            <a:r>
              <a:rPr lang="en-US" sz="1100" dirty="0"/>
              <a:t>xbar_holder1 = numeric(simulations) # This will hold all the sample means for the distribution.</a:t>
            </a:r>
          </a:p>
          <a:p>
            <a:r>
              <a:rPr lang="en-US" sz="1100" dirty="0"/>
              <a:t>## Simulate and Store</a:t>
            </a:r>
          </a:p>
          <a:p>
            <a:r>
              <a:rPr lang="en-US" sz="1100" dirty="0"/>
              <a:t>Generate 10000 samples each of size 50 and find the mean of each sample.  Then store each mean in the </a:t>
            </a:r>
            <a:r>
              <a:rPr lang="en-US" sz="1100" dirty="0" err="1"/>
              <a:t>xbar_holder</a:t>
            </a:r>
            <a:r>
              <a:rPr lang="en-US" sz="1100" dirty="0"/>
              <a:t> vector.</a:t>
            </a:r>
          </a:p>
          <a:p>
            <a:endParaRPr lang="en-US" sz="1100" dirty="0"/>
          </a:p>
          <a:p>
            <a:r>
              <a:rPr lang="en-US" sz="1100" dirty="0"/>
              <a:t>for (</a:t>
            </a:r>
            <a:r>
              <a:rPr lang="en-US" sz="1100" dirty="0" err="1"/>
              <a:t>i</a:t>
            </a:r>
            <a:r>
              <a:rPr lang="en-US" sz="1100" dirty="0"/>
              <a:t> in 1:simulations)</a:t>
            </a:r>
          </a:p>
          <a:p>
            <a:r>
              <a:rPr lang="en-US" sz="1100" dirty="0"/>
              <a:t>{ </a:t>
            </a:r>
          </a:p>
          <a:p>
            <a:r>
              <a:rPr lang="en-US" sz="1100" dirty="0"/>
              <a:t>  sample1 = </a:t>
            </a:r>
            <a:r>
              <a:rPr lang="en-US" sz="1100" dirty="0" err="1"/>
              <a:t>rnorm</a:t>
            </a:r>
            <a:r>
              <a:rPr lang="en-US" sz="1100" dirty="0"/>
              <a:t>(n1,mean = mu, </a:t>
            </a:r>
            <a:r>
              <a:rPr lang="en-US" sz="1100" dirty="0" err="1"/>
              <a:t>sd</a:t>
            </a:r>
            <a:r>
              <a:rPr lang="en-US" sz="1100" dirty="0"/>
              <a:t> = sigma)</a:t>
            </a:r>
          </a:p>
          <a:p>
            <a:r>
              <a:rPr lang="en-US" sz="1100" dirty="0"/>
              <a:t>  xbar1 = mean(sample1)</a:t>
            </a:r>
          </a:p>
          <a:p>
            <a:r>
              <a:rPr lang="en-US" sz="1100" dirty="0"/>
              <a:t>  xbar_holder1[</a:t>
            </a:r>
            <a:r>
              <a:rPr lang="en-US" sz="1100" dirty="0" err="1"/>
              <a:t>i</a:t>
            </a:r>
            <a:r>
              <a:rPr lang="en-US" sz="1100" dirty="0"/>
              <a:t>] = xbar1</a:t>
            </a:r>
          </a:p>
          <a:p>
            <a:r>
              <a:rPr lang="en-US" sz="1100" dirty="0"/>
              <a:t>}</a:t>
            </a:r>
          </a:p>
          <a:p>
            <a:endParaRPr lang="en-US" sz="1100" dirty="0"/>
          </a:p>
          <a:p>
            <a:r>
              <a:rPr lang="en-US" sz="1100" dirty="0"/>
              <a:t>## display the distribution of sample means (plot a histogram of the sample means)</a:t>
            </a:r>
          </a:p>
          <a:p>
            <a:r>
              <a:rPr lang="en-US" sz="1100" dirty="0"/>
              <a:t>hist(xbar_holder1, col = "blue", main = paste("Distribution of the sample mean: n = ", n1), </a:t>
            </a:r>
            <a:r>
              <a:rPr lang="en-US" sz="1100" dirty="0" err="1"/>
              <a:t>xlab</a:t>
            </a:r>
            <a:r>
              <a:rPr lang="en-US" sz="1100" dirty="0"/>
              <a:t> = "</a:t>
            </a:r>
            <a:r>
              <a:rPr lang="en-US" sz="1100" dirty="0" err="1"/>
              <a:t>Dist</a:t>
            </a:r>
            <a:r>
              <a:rPr lang="en-US" sz="1100" dirty="0"/>
              <a:t> 1 Sample Means", </a:t>
            </a:r>
            <a:r>
              <a:rPr lang="en-US" sz="1100" dirty="0" err="1"/>
              <a:t>xlim</a:t>
            </a:r>
            <a:r>
              <a:rPr lang="en-US" sz="1100" dirty="0"/>
              <a:t> = c(-4,4))</a:t>
            </a:r>
          </a:p>
          <a:p>
            <a:endParaRPr lang="en-US" sz="1100" dirty="0"/>
          </a:p>
        </p:txBody>
      </p:sp>
      <p:pic>
        <p:nvPicPr>
          <p:cNvPr id="4" name="Picture 3">
            <a:extLst>
              <a:ext uri="{FF2B5EF4-FFF2-40B4-BE49-F238E27FC236}">
                <a16:creationId xmlns:a16="http://schemas.microsoft.com/office/drawing/2014/main" id="{FD69291A-C9FD-AA45-A3CD-F2206E90EF07}"/>
              </a:ext>
            </a:extLst>
          </p:cNvPr>
          <p:cNvPicPr>
            <a:picLocks noChangeAspect="1"/>
          </p:cNvPicPr>
          <p:nvPr/>
        </p:nvPicPr>
        <p:blipFill>
          <a:blip r:embed="rId2"/>
          <a:stretch>
            <a:fillRect/>
          </a:stretch>
        </p:blipFill>
        <p:spPr>
          <a:xfrm>
            <a:off x="4641575" y="2198478"/>
            <a:ext cx="4214190" cy="2651817"/>
          </a:xfrm>
          <a:prstGeom prst="rect">
            <a:avLst/>
          </a:prstGeom>
        </p:spPr>
      </p:pic>
    </p:spTree>
    <p:extLst>
      <p:ext uri="{BB962C8B-B14F-4D97-AF65-F5344CB8AC3E}">
        <p14:creationId xmlns:p14="http://schemas.microsoft.com/office/powerpoint/2010/main" val="1379946724"/>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docProps/app.xml><?xml version="1.0" encoding="utf-8"?>
<Properties xmlns="http://schemas.openxmlformats.org/officeDocument/2006/extended-properties" xmlns:vt="http://schemas.openxmlformats.org/officeDocument/2006/docPropsVTypes">
  <Template>2U</Template>
  <TotalTime>5913</TotalTime>
  <Words>1470</Words>
  <Application>Microsoft Macintosh PowerPoint</Application>
  <PresentationFormat>On-screen Show (4:3)</PresentationFormat>
  <Paragraphs>107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Wingdings</vt:lpstr>
      <vt:lpstr>2U</vt:lpstr>
      <vt:lpstr>DDS For Live Session </vt:lpstr>
      <vt:lpstr>For Live Session: Unit 1 Due 24 hours before live session.</vt:lpstr>
      <vt:lpstr>1 Hypothesis 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 </dc:title>
  <dc:creator>Microsoft Office User</dc:creator>
  <cp:lastModifiedBy>Christopher Lichti</cp:lastModifiedBy>
  <cp:revision>19</cp:revision>
  <dcterms:created xsi:type="dcterms:W3CDTF">2019-08-17T23:42:25Z</dcterms:created>
  <dcterms:modified xsi:type="dcterms:W3CDTF">2019-08-25T05:40:39Z</dcterms:modified>
</cp:coreProperties>
</file>

<file path=docProps/thumbnail.jpeg>
</file>